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1"/>
  </p:notesMasterIdLst>
  <p:handoutMasterIdLst>
    <p:handoutMasterId r:id="rId32"/>
  </p:handoutMasterIdLst>
  <p:sldIdLst>
    <p:sldId id="390" r:id="rId3"/>
    <p:sldId id="369" r:id="rId4"/>
    <p:sldId id="381" r:id="rId5"/>
    <p:sldId id="382" r:id="rId6"/>
    <p:sldId id="265" r:id="rId7"/>
    <p:sldId id="388" r:id="rId8"/>
    <p:sldId id="385" r:id="rId9"/>
    <p:sldId id="278" r:id="rId10"/>
    <p:sldId id="269" r:id="rId11"/>
    <p:sldId id="368" r:id="rId12"/>
    <p:sldId id="275" r:id="rId13"/>
    <p:sldId id="389" r:id="rId14"/>
    <p:sldId id="294" r:id="rId15"/>
    <p:sldId id="312" r:id="rId16"/>
    <p:sldId id="375" r:id="rId17"/>
    <p:sldId id="358" r:id="rId18"/>
    <p:sldId id="335" r:id="rId19"/>
    <p:sldId id="365" r:id="rId20"/>
    <p:sldId id="337" r:id="rId21"/>
    <p:sldId id="357" r:id="rId22"/>
    <p:sldId id="380" r:id="rId23"/>
    <p:sldId id="300" r:id="rId24"/>
    <p:sldId id="367" r:id="rId25"/>
    <p:sldId id="355" r:id="rId26"/>
    <p:sldId id="362" r:id="rId27"/>
    <p:sldId id="356" r:id="rId28"/>
    <p:sldId id="351" r:id="rId29"/>
    <p:sldId id="344" r:id="rId30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000000"/>
    <a:srgbClr val="660066"/>
    <a:srgbClr val="F9F9F9"/>
    <a:srgbClr val="000099"/>
    <a:srgbClr val="990033"/>
    <a:srgbClr val="CC00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89291" autoAdjust="0"/>
  </p:normalViewPr>
  <p:slideViewPr>
    <p:cSldViewPr>
      <p:cViewPr varScale="1">
        <p:scale>
          <a:sx n="58" d="100"/>
          <a:sy n="58" d="100"/>
        </p:scale>
        <p:origin x="594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1152"/>
    </p:cViewPr>
  </p:sorterViewPr>
  <p:notesViewPr>
    <p:cSldViewPr>
      <p:cViewPr varScale="1">
        <p:scale>
          <a:sx n="88" d="100"/>
          <a:sy n="88" d="100"/>
        </p:scale>
        <p:origin x="-3102" y="-102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image" Target="../media/image39.png"/><Relationship Id="rId4" Type="http://schemas.openxmlformats.org/officeDocument/2006/relationships/image" Target="../media/image4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 defTabSz="912813">
              <a:defRPr sz="1200" b="0" baseline="0"/>
            </a:lvl1pPr>
          </a:lstStyle>
          <a:p>
            <a:endParaRPr lang="en-US"/>
          </a:p>
        </p:txBody>
      </p:sp>
      <p:sp>
        <p:nvSpPr>
          <p:cNvPr id="1658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 algn="r" defTabSz="912813">
              <a:defRPr sz="1200" b="0" baseline="0"/>
            </a:lvl1pPr>
          </a:lstStyle>
          <a:p>
            <a:endParaRPr lang="en-US"/>
          </a:p>
        </p:txBody>
      </p:sp>
      <p:sp>
        <p:nvSpPr>
          <p:cNvPr id="1658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 defTabSz="912813">
              <a:defRPr sz="1200" b="0" baseline="0"/>
            </a:lvl1pPr>
          </a:lstStyle>
          <a:p>
            <a:endParaRPr lang="en-US"/>
          </a:p>
        </p:txBody>
      </p:sp>
      <p:sp>
        <p:nvSpPr>
          <p:cNvPr id="1658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 algn="r" defTabSz="912813">
              <a:defRPr sz="1200" b="0" baseline="0"/>
            </a:lvl1pPr>
          </a:lstStyle>
          <a:p>
            <a:fld id="{83AB4E95-5786-4785-83C9-A056B42317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10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64" tIns="46582" rIns="93164" bIns="46582" numCol="1" anchor="t" anchorCtr="0" compatLnSpc="1">
            <a:prstTxWarp prst="textNoShape">
              <a:avLst/>
            </a:prstTxWarp>
          </a:bodyPr>
          <a:lstStyle>
            <a:lvl1pPr defTabSz="931863">
              <a:defRPr sz="1200" b="0" baseline="0"/>
            </a:lvl1pPr>
          </a:lstStyle>
          <a:p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64" tIns="46582" rIns="93164" bIns="46582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b="0" baseline="0"/>
            </a:lvl1pPr>
          </a:lstStyle>
          <a:p>
            <a:endParaRPr lang="en-US"/>
          </a:p>
        </p:txBody>
      </p:sp>
      <p:sp>
        <p:nvSpPr>
          <p:cNvPr id="5124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64" tIns="46582" rIns="93164" bIns="4658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64" tIns="46582" rIns="93164" bIns="46582" numCol="1" anchor="b" anchorCtr="0" compatLnSpc="1">
            <a:prstTxWarp prst="textNoShape">
              <a:avLst/>
            </a:prstTxWarp>
          </a:bodyPr>
          <a:lstStyle>
            <a:lvl1pPr defTabSz="931863">
              <a:defRPr sz="1200" b="0" baseline="0"/>
            </a:lvl1pPr>
          </a:lstStyle>
          <a:p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64" tIns="46582" rIns="93164" bIns="46582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b="0" baseline="0"/>
            </a:lvl1pPr>
          </a:lstStyle>
          <a:p>
            <a:fld id="{BE6E5E09-74EF-4AAF-B4E1-33E56DE9051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6373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ADEDEB-85E3-4FD8-929A-A4DDA038BED4}" type="slidenum">
              <a:rPr lang="en-US"/>
              <a:pPr/>
              <a:t>3</a:t>
            </a:fld>
            <a:endParaRPr lang="en-US"/>
          </a:p>
        </p:txBody>
      </p:sp>
      <p:sp>
        <p:nvSpPr>
          <p:cNvPr id="231426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509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1979FEB-F646-451E-874F-8E0144747B41}" type="slidenum">
              <a:rPr lang="en-US"/>
              <a:pPr/>
              <a:t>15</a:t>
            </a:fld>
            <a:endParaRPr lang="en-US"/>
          </a:p>
        </p:txBody>
      </p:sp>
      <p:sp>
        <p:nvSpPr>
          <p:cNvPr id="219138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9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92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9CA218D-F7DB-47FC-829C-98719C1C936B}" type="slidenum">
              <a:rPr lang="en-US"/>
              <a:pPr/>
              <a:t>16</a:t>
            </a:fld>
            <a:endParaRPr lang="en-US"/>
          </a:p>
        </p:txBody>
      </p:sp>
      <p:sp>
        <p:nvSpPr>
          <p:cNvPr id="180226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0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7495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C16998-39B2-499E-A280-09AA33135BA8}" type="slidenum">
              <a:rPr lang="en-US"/>
              <a:pPr/>
              <a:t>17</a:t>
            </a:fld>
            <a:endParaRPr lang="en-US"/>
          </a:p>
        </p:txBody>
      </p:sp>
      <p:sp>
        <p:nvSpPr>
          <p:cNvPr id="137218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762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6E9C7A-703F-4D2D-925D-F37F5E9A3014}" type="slidenum">
              <a:rPr lang="en-US"/>
              <a:pPr/>
              <a:t>18</a:t>
            </a:fld>
            <a:endParaRPr lang="en-US"/>
          </a:p>
        </p:txBody>
      </p:sp>
      <p:sp>
        <p:nvSpPr>
          <p:cNvPr id="195586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5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54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6B94E3A-8FAB-4E2A-A0B1-986884772F69}" type="slidenum">
              <a:rPr lang="en-US"/>
              <a:pPr/>
              <a:t>19</a:t>
            </a:fld>
            <a:endParaRPr lang="en-US"/>
          </a:p>
        </p:txBody>
      </p:sp>
      <p:sp>
        <p:nvSpPr>
          <p:cNvPr id="140290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0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193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17731C-C9C5-41D0-936A-E9895A370409}" type="slidenum">
              <a:rPr lang="en-US"/>
              <a:pPr/>
              <a:t>20</a:t>
            </a:fld>
            <a:endParaRPr lang="en-US"/>
          </a:p>
        </p:txBody>
      </p:sp>
      <p:sp>
        <p:nvSpPr>
          <p:cNvPr id="169986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9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942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B1AD37-2384-48A0-8E53-0D75CA13A054}" type="slidenum">
              <a:rPr lang="en-US"/>
              <a:pPr/>
              <a:t>21</a:t>
            </a:fld>
            <a:endParaRPr lang="en-US"/>
          </a:p>
        </p:txBody>
      </p:sp>
      <p:sp>
        <p:nvSpPr>
          <p:cNvPr id="229378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269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82333ED-DA5C-4195-B2DF-B0F7B99F52FE}" type="slidenum">
              <a:rPr lang="en-US"/>
              <a:pPr/>
              <a:t>22</a:t>
            </a:fld>
            <a:endParaRPr lang="en-US"/>
          </a:p>
        </p:txBody>
      </p:sp>
      <p:sp>
        <p:nvSpPr>
          <p:cNvPr id="199682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9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639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041A2E-7F71-45F6-9696-B46CA2A79337}" type="slidenum">
              <a:rPr lang="en-US"/>
              <a:pPr/>
              <a:t>23</a:t>
            </a:fld>
            <a:endParaRPr lang="en-US"/>
          </a:p>
        </p:txBody>
      </p:sp>
      <p:sp>
        <p:nvSpPr>
          <p:cNvPr id="198658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0306299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933D9D4-5A78-490D-8F60-83B5D9C7448D}" type="slidenum">
              <a:rPr lang="en-US"/>
              <a:pPr/>
              <a:t>24</a:t>
            </a:fld>
            <a:endParaRPr lang="en-US"/>
          </a:p>
        </p:txBody>
      </p:sp>
      <p:sp>
        <p:nvSpPr>
          <p:cNvPr id="177154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629899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513CDD-2FB8-4F2A-854C-DCCEDE04F855}" type="slidenum">
              <a:rPr lang="en-US"/>
              <a:pPr/>
              <a:t>4</a:t>
            </a:fld>
            <a:endParaRPr lang="en-US"/>
          </a:p>
        </p:txBody>
      </p:sp>
      <p:sp>
        <p:nvSpPr>
          <p:cNvPr id="233474" name="Rectangle 2"/>
          <p:cNvSpPr>
            <a:spLocks noRot="1" noChangeArrowheads="1" noTextEdit="1"/>
          </p:cNvSpPr>
          <p:nvPr>
            <p:ph type="sldImg"/>
          </p:nvPr>
        </p:nvSpPr>
        <p:spPr>
          <a:xfrm>
            <a:off x="1169988" y="685800"/>
            <a:ext cx="4673600" cy="3505200"/>
          </a:xfrm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419600"/>
            <a:ext cx="5181600" cy="4191000"/>
          </a:xfrm>
        </p:spPr>
        <p:txBody>
          <a:bodyPr/>
          <a:lstStyle/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038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32E3443-ED54-4C11-81BD-631907B3B115}" type="slidenum">
              <a:rPr lang="en-US"/>
              <a:pPr/>
              <a:t>25</a:t>
            </a:fld>
            <a:endParaRPr lang="en-US"/>
          </a:p>
        </p:txBody>
      </p:sp>
      <p:sp>
        <p:nvSpPr>
          <p:cNvPr id="190466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1813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8AB7349-A455-4AC7-BEF1-33524B2BDA98}" type="slidenum">
              <a:rPr lang="en-US"/>
              <a:pPr/>
              <a:t>27</a:t>
            </a:fld>
            <a:endParaRPr lang="en-US"/>
          </a:p>
        </p:txBody>
      </p:sp>
      <p:sp>
        <p:nvSpPr>
          <p:cNvPr id="178178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2168264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A96F79E-3678-4885-A3F7-D080A9EBEBF3}" type="slidenum">
              <a:rPr lang="en-US"/>
              <a:pPr/>
              <a:t>5</a:t>
            </a:fld>
            <a:endParaRPr lang="en-US"/>
          </a:p>
        </p:txBody>
      </p:sp>
      <p:sp>
        <p:nvSpPr>
          <p:cNvPr id="172034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2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58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4F8E31-DE43-4EB6-A8EA-52846947DF6C}" type="slidenum">
              <a:rPr lang="en-US"/>
              <a:pPr/>
              <a:t>6</a:t>
            </a:fld>
            <a:endParaRPr lang="en-US"/>
          </a:p>
        </p:txBody>
      </p:sp>
      <p:sp>
        <p:nvSpPr>
          <p:cNvPr id="245762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79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73D9E1-9D05-4754-AB3D-C87986934DFB}" type="slidenum">
              <a:rPr lang="en-US"/>
              <a:pPr/>
              <a:t>7</a:t>
            </a:fld>
            <a:endParaRPr lang="en-US"/>
          </a:p>
        </p:txBody>
      </p:sp>
      <p:sp>
        <p:nvSpPr>
          <p:cNvPr id="240642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614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F958C2-3076-4D65-9C40-68B29C19AA64}" type="slidenum">
              <a:rPr lang="en-US"/>
              <a:pPr/>
              <a:t>8</a:t>
            </a:fld>
            <a:endParaRPr lang="en-US"/>
          </a:p>
        </p:txBody>
      </p:sp>
      <p:sp>
        <p:nvSpPr>
          <p:cNvPr id="174082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275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DCBE40-5964-4B86-BAFA-05A46A60F324}" type="slidenum">
              <a:rPr lang="en-US"/>
              <a:pPr/>
              <a:t>12</a:t>
            </a:fld>
            <a:endParaRPr lang="en-US"/>
          </a:p>
        </p:txBody>
      </p:sp>
      <p:sp>
        <p:nvSpPr>
          <p:cNvPr id="247810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7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61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D5DBA3-B928-4308-AB13-53ECA81C3AD0}" type="slidenum">
              <a:rPr lang="en-US"/>
              <a:pPr/>
              <a:t>13</a:t>
            </a:fld>
            <a:endParaRPr lang="en-US"/>
          </a:p>
        </p:txBody>
      </p:sp>
      <p:sp>
        <p:nvSpPr>
          <p:cNvPr id="175106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5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991569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39F2A8E-93C8-4CE4-83F7-8B5EC479C989}" type="slidenum">
              <a:rPr lang="en-US"/>
              <a:pPr/>
              <a:t>14</a:t>
            </a:fld>
            <a:endParaRPr lang="en-US"/>
          </a:p>
        </p:txBody>
      </p:sp>
      <p:sp>
        <p:nvSpPr>
          <p:cNvPr id="97282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273052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8A5659-0A99-4CE7-836D-9FA6BC7D792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140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DEA97D-C9AF-424E-A84B-2F5C12E2322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587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375024-D3E1-4907-A3F5-F1FC9508403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87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60A0D2C6-0B50-4E40-9422-DF0C58DD1B4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3285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679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236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5870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5317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5914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2307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592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17759C2-97CE-4E58-A032-896D985040B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114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5042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891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6142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47DA-8089-4FF0-B4C2-E3612B583FB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12/4/2014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E423-27D6-46A1-AF94-211A399260C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335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E74B28-6C13-4F30-BEC8-45EECA480D6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12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B27101-DFE2-491B-BF60-C6FFE2A84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94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B03B12-9D8F-415F-8FD2-D6558451F40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281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BEBFB5-2547-48E1-BAF6-69CA319B6F5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8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B44BD28-F291-4526-A785-73526B50E4B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168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5CF5EF-8BE9-43F7-A1ED-2D44112825B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82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33AF21-074D-4603-A2B6-BFF2BE70449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57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F9F9F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 baseline="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 baseline="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 baseline="0"/>
            </a:lvl1pPr>
          </a:lstStyle>
          <a:p>
            <a:fld id="{708AFBD2-E293-4549-B07C-9078665F5053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F7647DA-8089-4FF0-B4C2-E3612B583FB3}" type="datetimeFigureOut">
              <a:rPr lang="en-US" b="0" baseline="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12/4/2014</a:t>
            </a:fld>
            <a:endParaRPr lang="en-US" b="0" baseline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b="0" baseline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25EE423-27D6-46A1-AF94-211A399260C0}" type="slidenum">
              <a:rPr lang="en-US" b="0" baseline="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b="0" baseline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539970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digitalcorpora.org/corpora/govdocs" TargetMode="Externa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0.png"/><Relationship Id="rId11" Type="http://schemas.openxmlformats.org/officeDocument/2006/relationships/image" Target="../media/image42.png"/><Relationship Id="rId5" Type="http://schemas.openxmlformats.org/officeDocument/2006/relationships/oleObject" Target="../embeddings/oleObject3.bin"/><Relationship Id="rId10" Type="http://schemas.openxmlformats.org/officeDocument/2006/relationships/oleObject" Target="../embeddings/oleObject5.bin"/><Relationship Id="rId4" Type="http://schemas.openxmlformats.org/officeDocument/2006/relationships/image" Target="../media/image39.png"/><Relationship Id="rId9" Type="http://schemas.openxmlformats.org/officeDocument/2006/relationships/image" Target="../media/image4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[Secret Project]</a:t>
            </a:r>
            <a:br>
              <a:rPr lang="en-US" sz="5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detailed_design.pptx</a:t>
            </a:r>
            <a:endParaRPr lang="en-US" sz="3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9425" y="4679274"/>
            <a:ext cx="6525151" cy="1655762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file is one of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Govdocs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digitalcorpora.org/corpora/govdocs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page is added by NIST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CFReDS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project.</a:t>
            </a:r>
          </a:p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following pages have no connection with to the scenario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77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6858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SynCAM 1 Induces Presynaptic Specializations</a:t>
            </a:r>
            <a:endParaRPr lang="en-US" sz="2800" b="1" i="1">
              <a:solidFill>
                <a:schemeClr val="tx1"/>
              </a:solidFill>
            </a:endParaRPr>
          </a:p>
        </p:txBody>
      </p:sp>
      <p:sp>
        <p:nvSpPr>
          <p:cNvPr id="202755" name="Oval 3"/>
          <p:cNvSpPr>
            <a:spLocks noChangeArrowheads="1"/>
          </p:cNvSpPr>
          <p:nvPr/>
        </p:nvSpPr>
        <p:spPr bwMode="auto">
          <a:xfrm>
            <a:off x="3505200" y="2590800"/>
            <a:ext cx="5486400" cy="2057400"/>
          </a:xfrm>
          <a:prstGeom prst="ellips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2756" name="Line 4"/>
          <p:cNvSpPr>
            <a:spLocks noChangeShapeType="1"/>
          </p:cNvSpPr>
          <p:nvPr/>
        </p:nvSpPr>
        <p:spPr bwMode="auto">
          <a:xfrm>
            <a:off x="3352800" y="3962400"/>
            <a:ext cx="0" cy="15240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202757" name="Line 5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02758" name="Picture 6" descr="cocBanker050302_ParallelProjection_SC1xyz_A0003 cutout cop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1989138"/>
            <a:ext cx="8713787" cy="335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2759" name="Rectangle 7"/>
          <p:cNvSpPr>
            <a:spLocks noChangeArrowheads="1"/>
          </p:cNvSpPr>
          <p:nvPr/>
        </p:nvSpPr>
        <p:spPr bwMode="auto">
          <a:xfrm>
            <a:off x="6588125" y="5394325"/>
            <a:ext cx="234315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i="1" baseline="0">
                <a:solidFill>
                  <a:srgbClr val="CC0000"/>
                </a:solidFill>
              </a:rPr>
              <a:t>red   synaptophysin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Fi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028825"/>
            <a:ext cx="8813800" cy="1598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24" name="Rectangle 4"/>
          <p:cNvSpPr>
            <a:spLocks noGrp="1" noChangeArrowheads="1"/>
          </p:cNvSpPr>
          <p:nvPr>
            <p:ph type="title"/>
          </p:nvPr>
        </p:nvSpPr>
        <p:spPr>
          <a:xfrm>
            <a:off x="0" y="-9525"/>
            <a:ext cx="9144000" cy="990600"/>
          </a:xfrm>
          <a:noFill/>
          <a:ln/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SynCAM 1 and Neuroligin Induce Presynaptic Terminals with Functional SV Recycling</a:t>
            </a:r>
          </a:p>
        </p:txBody>
      </p:sp>
      <p:sp>
        <p:nvSpPr>
          <p:cNvPr id="30725" name="Line 5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0728" name="Picture 8" descr="Fi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50" y="3713163"/>
            <a:ext cx="4824413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9525"/>
            <a:ext cx="9144000" cy="990600"/>
          </a:xfrm>
          <a:noFill/>
          <a:ln/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Reconstitution of Synaptic Transmission with SynCAM 1 and GluR2</a:t>
            </a:r>
          </a:p>
        </p:txBody>
      </p:sp>
      <p:sp>
        <p:nvSpPr>
          <p:cNvPr id="246787" name="Line 3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46788" name="Picture 4" descr="Coculture assay model with GluR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981200"/>
            <a:ext cx="3429000" cy="336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6789" name="Picture 5" descr="SynCAM glutamatergic HE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981200"/>
            <a:ext cx="4953000" cy="378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6790" name="Rectangle 6"/>
          <p:cNvSpPr>
            <a:spLocks noChangeArrowheads="1"/>
          </p:cNvSpPr>
          <p:nvPr/>
        </p:nvSpPr>
        <p:spPr bwMode="auto">
          <a:xfrm>
            <a:off x="5867400" y="6308725"/>
            <a:ext cx="309721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Yildirim Sara and Ege Kavalali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6858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Sequence Alignment of SynCAM Family Members</a:t>
            </a:r>
          </a:p>
        </p:txBody>
      </p:sp>
      <p:sp>
        <p:nvSpPr>
          <p:cNvPr id="58372" name="Line 4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58374" name="Picture 6" descr="BiedererFig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196975"/>
            <a:ext cx="5327650" cy="503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375" name="Picture 7" descr="SynCA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5963" y="1484313"/>
            <a:ext cx="3324225" cy="4392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376" name="Picture 8" descr="Fi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5963" y="1844675"/>
            <a:ext cx="3036887" cy="3744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583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8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76200" y="150813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All Four SynCAM Family Members</a:t>
            </a:r>
            <a:r>
              <a:rPr lang="en-US" sz="2800" b="0" baseline="0"/>
              <a:t> </a:t>
            </a:r>
            <a:r>
              <a:rPr lang="en-US" sz="2800" baseline="0"/>
              <a:t>are Transcribed</a:t>
            </a:r>
          </a:p>
          <a:p>
            <a:pPr algn="ctr"/>
            <a:r>
              <a:rPr lang="en-US" sz="2800" baseline="0"/>
              <a:t>in the Developing and Adult Brain</a:t>
            </a:r>
          </a:p>
        </p:txBody>
      </p:sp>
      <p:sp>
        <p:nvSpPr>
          <p:cNvPr id="96270" name="Line 14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96272" name="Picture 16" descr="RT-PCR Quantifications 0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1196975"/>
            <a:ext cx="7613650" cy="563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6273" name="Rectangle 17"/>
          <p:cNvSpPr>
            <a:spLocks noChangeArrowheads="1"/>
          </p:cNvSpPr>
          <p:nvPr/>
        </p:nvSpPr>
        <p:spPr bwMode="auto">
          <a:xfrm>
            <a:off x="179388" y="1412875"/>
            <a:ext cx="1547812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baseline="0"/>
              <a:t>real-time</a:t>
            </a:r>
          </a:p>
          <a:p>
            <a:r>
              <a:rPr lang="en-US" b="0" baseline="0"/>
              <a:t>RT-PCR</a:t>
            </a:r>
          </a:p>
          <a:p>
            <a:r>
              <a:rPr lang="en-US" b="0" baseline="0"/>
              <a:t>standardized to actin</a:t>
            </a:r>
          </a:p>
        </p:txBody>
      </p:sp>
      <p:sp>
        <p:nvSpPr>
          <p:cNvPr id="96274" name="Rectangle 18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Mike Akins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2"/>
          <p:cNvSpPr>
            <a:spLocks noChangeArrowheads="1"/>
          </p:cNvSpPr>
          <p:nvPr/>
        </p:nvSpPr>
        <p:spPr bwMode="auto">
          <a:xfrm>
            <a:off x="76200" y="6350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SynCAM Family Expression in Brain</a:t>
            </a:r>
          </a:p>
        </p:txBody>
      </p:sp>
      <p:sp>
        <p:nvSpPr>
          <p:cNvPr id="218115" name="Line 3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8116" name="Rectangle 4"/>
          <p:cNvSpPr>
            <a:spLocks noChangeArrowheads="1"/>
          </p:cNvSpPr>
          <p:nvPr/>
        </p:nvSpPr>
        <p:spPr bwMode="auto">
          <a:xfrm>
            <a:off x="1189038" y="981075"/>
            <a:ext cx="38877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i="1" baseline="0"/>
              <a:t>in situ</a:t>
            </a:r>
            <a:r>
              <a:rPr lang="en-US" b="0" baseline="0"/>
              <a:t> hybridizations at P15:</a:t>
            </a:r>
          </a:p>
        </p:txBody>
      </p:sp>
      <p:sp>
        <p:nvSpPr>
          <p:cNvPr id="218118" name="Rectangle 6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Mike Akins</a:t>
            </a:r>
          </a:p>
        </p:txBody>
      </p:sp>
      <p:pic>
        <p:nvPicPr>
          <p:cNvPr id="218119" name="Picture 7" descr="SynCAM1-4 overview 5m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538" y="1863725"/>
            <a:ext cx="6559550" cy="415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2"/>
          <p:cNvSpPr>
            <a:spLocks noChangeArrowheads="1"/>
          </p:cNvSpPr>
          <p:nvPr/>
        </p:nvSpPr>
        <p:spPr bwMode="auto">
          <a:xfrm>
            <a:off x="76200" y="6350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SynCAM Family Members</a:t>
            </a:r>
            <a:r>
              <a:rPr lang="en-US" sz="2800" b="0" baseline="0"/>
              <a:t> </a:t>
            </a:r>
            <a:r>
              <a:rPr lang="en-US" sz="2800" baseline="0"/>
              <a:t>are Expressed in Neurons</a:t>
            </a:r>
          </a:p>
        </p:txBody>
      </p:sp>
      <p:sp>
        <p:nvSpPr>
          <p:cNvPr id="179203" name="Rectangle 3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Mike Akins</a:t>
            </a:r>
          </a:p>
        </p:txBody>
      </p:sp>
      <p:sp>
        <p:nvSpPr>
          <p:cNvPr id="179204" name="Line 4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79208" name="Picture 8" descr="200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850" y="1341438"/>
            <a:ext cx="2949575" cy="467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9209" name="Rectangle 9"/>
          <p:cNvSpPr>
            <a:spLocks noChangeArrowheads="1"/>
          </p:cNvSpPr>
          <p:nvPr/>
        </p:nvSpPr>
        <p:spPr bwMode="auto">
          <a:xfrm>
            <a:off x="6156325" y="1773238"/>
            <a:ext cx="1944688" cy="393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baseline="0"/>
              <a:t>SynCAM 3 </a:t>
            </a:r>
            <a:r>
              <a:rPr lang="en-US" b="0" i="1" baseline="0"/>
              <a:t>in situ </a:t>
            </a:r>
            <a:r>
              <a:rPr lang="en-US" b="0" baseline="0"/>
              <a:t>hybridization</a:t>
            </a:r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r>
              <a:rPr lang="en-US" b="0" baseline="0"/>
              <a:t>NeuN immunostaining</a:t>
            </a:r>
          </a:p>
        </p:txBody>
      </p:sp>
      <p:sp>
        <p:nvSpPr>
          <p:cNvPr id="179211" name="Rectangle 11"/>
          <p:cNvSpPr>
            <a:spLocks noChangeArrowheads="1"/>
          </p:cNvSpPr>
          <p:nvPr/>
        </p:nvSpPr>
        <p:spPr bwMode="auto">
          <a:xfrm>
            <a:off x="1490663" y="1766888"/>
            <a:ext cx="11366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0" baseline="0"/>
              <a:t>rat cortex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ChangeArrowheads="1"/>
          </p:cNvSpPr>
          <p:nvPr/>
        </p:nvSpPr>
        <p:spPr bwMode="auto">
          <a:xfrm>
            <a:off x="76200" y="6350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SynCAM Antibody Specificity</a:t>
            </a:r>
          </a:p>
        </p:txBody>
      </p:sp>
      <p:sp>
        <p:nvSpPr>
          <p:cNvPr id="136195" name="Rectangle 3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Adam Fogel</a:t>
            </a:r>
          </a:p>
        </p:txBody>
      </p:sp>
      <p:sp>
        <p:nvSpPr>
          <p:cNvPr id="136196" name="Line 4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36199" name="Picture 7" descr="2006 SynCAM 1-4 Ab specificity A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844675"/>
            <a:ext cx="8820150" cy="386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2"/>
          <p:cNvSpPr>
            <a:spLocks noChangeArrowheads="1"/>
          </p:cNvSpPr>
          <p:nvPr/>
        </p:nvSpPr>
        <p:spPr bwMode="auto">
          <a:xfrm>
            <a:off x="76200" y="150813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The Four SynCAM Proteins</a:t>
            </a:r>
            <a:r>
              <a:rPr lang="en-US" sz="2800" b="0" baseline="0"/>
              <a:t> </a:t>
            </a:r>
            <a:r>
              <a:rPr lang="en-US" sz="2800" baseline="0"/>
              <a:t>are Expressed in </a:t>
            </a:r>
          </a:p>
          <a:p>
            <a:pPr algn="ctr"/>
            <a:r>
              <a:rPr lang="en-US" sz="2800" baseline="0"/>
              <a:t>Adult Brain</a:t>
            </a:r>
          </a:p>
        </p:txBody>
      </p:sp>
      <p:sp>
        <p:nvSpPr>
          <p:cNvPr id="194563" name="Line 3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567" name="Rectangle 7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Adam Fogel</a:t>
            </a:r>
          </a:p>
        </p:txBody>
      </p:sp>
      <p:pic>
        <p:nvPicPr>
          <p:cNvPr id="194568" name="Picture 8" descr="2006 SynCAM1-4 tissue SytI acti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1435100"/>
            <a:ext cx="8726487" cy="455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ChangeArrowheads="1"/>
          </p:cNvSpPr>
          <p:nvPr/>
        </p:nvSpPr>
        <p:spPr bwMode="auto">
          <a:xfrm>
            <a:off x="76200" y="150813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The Developmental Profile of SynCAM Proteins Correlates with Synaptogenesis</a:t>
            </a:r>
          </a:p>
        </p:txBody>
      </p:sp>
      <p:sp>
        <p:nvSpPr>
          <p:cNvPr id="139267" name="Rectangle 3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Adam Fogel</a:t>
            </a:r>
          </a:p>
        </p:txBody>
      </p:sp>
      <p:pic>
        <p:nvPicPr>
          <p:cNvPr id="13927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062163"/>
            <a:ext cx="8701088" cy="345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9280" name="Line 16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9281" name="Rectangle 17"/>
          <p:cNvSpPr>
            <a:spLocks noChangeArrowheads="1"/>
          </p:cNvSpPr>
          <p:nvPr/>
        </p:nvSpPr>
        <p:spPr bwMode="auto">
          <a:xfrm>
            <a:off x="1216025" y="1341438"/>
            <a:ext cx="24193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0" baseline="0"/>
              <a:t>rat brain preparations: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CC"/>
            </a:gs>
            <a:gs pos="100000">
              <a:srgbClr val="0000CC">
                <a:gamma/>
                <a:shade val="46275"/>
                <a:invGamma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02" name="Picture 2" descr="Yale Medical Schoo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213" y="4691063"/>
            <a:ext cx="3529012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804" name="Rectangle 4"/>
          <p:cNvSpPr>
            <a:spLocks noChangeArrowheads="1"/>
          </p:cNvSpPr>
          <p:nvPr/>
        </p:nvSpPr>
        <p:spPr bwMode="auto">
          <a:xfrm>
            <a:off x="2843213" y="4691063"/>
            <a:ext cx="3529012" cy="1258887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06" name="Rectangle 6"/>
          <p:cNvSpPr>
            <a:spLocks noChangeArrowheads="1"/>
          </p:cNvSpPr>
          <p:nvPr/>
        </p:nvSpPr>
        <p:spPr bwMode="auto">
          <a:xfrm>
            <a:off x="0" y="1738313"/>
            <a:ext cx="9144000" cy="471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i="1" baseline="0">
                <a:solidFill>
                  <a:schemeClr val="bg1"/>
                </a:solidFill>
              </a:rPr>
              <a:t>SynCAMs: From Synaptic Adhesion</a:t>
            </a:r>
          </a:p>
          <a:p>
            <a:pPr algn="ctr">
              <a:lnSpc>
                <a:spcPct val="120000"/>
              </a:lnSpc>
            </a:pPr>
            <a:r>
              <a:rPr lang="en-US" sz="2800" i="1" baseline="0">
                <a:solidFill>
                  <a:schemeClr val="bg1"/>
                </a:solidFill>
              </a:rPr>
              <a:t>to Synapse Formation</a:t>
            </a:r>
            <a:r>
              <a:rPr lang="en-US" sz="2800" baseline="0">
                <a:solidFill>
                  <a:schemeClr val="bg1"/>
                </a:solidFill>
              </a:rPr>
              <a:t> </a:t>
            </a:r>
          </a:p>
          <a:p>
            <a:pPr algn="ctr">
              <a:lnSpc>
                <a:spcPct val="120000"/>
              </a:lnSpc>
            </a:pPr>
            <a:endParaRPr lang="en-US" sz="3200" baseline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sz="2100" baseline="0">
                <a:solidFill>
                  <a:schemeClr val="bg1"/>
                </a:solidFill>
              </a:rPr>
              <a:t>Thomas Biederer</a:t>
            </a:r>
          </a:p>
          <a:p>
            <a:pPr algn="ctr">
              <a:lnSpc>
                <a:spcPct val="120000"/>
              </a:lnSpc>
            </a:pPr>
            <a:endParaRPr lang="en-US" sz="2000" baseline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sz="2000" baseline="0">
                <a:solidFill>
                  <a:schemeClr val="bg1"/>
                </a:solidFill>
              </a:rPr>
              <a:t>Department of Molecular Biophysics and Biochemistry</a:t>
            </a:r>
          </a:p>
          <a:p>
            <a:pPr algn="ctr">
              <a:lnSpc>
                <a:spcPct val="120000"/>
              </a:lnSpc>
            </a:pPr>
            <a:r>
              <a:rPr lang="en-US" sz="1200" baseline="0">
                <a:solidFill>
                  <a:schemeClr val="bg1"/>
                </a:solidFill>
              </a:rPr>
              <a:t/>
            </a:r>
            <a:br>
              <a:rPr lang="en-US" sz="1200" baseline="0">
                <a:solidFill>
                  <a:schemeClr val="bg1"/>
                </a:solidFill>
              </a:rPr>
            </a:br>
            <a:endParaRPr lang="en-US" sz="1200" baseline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endParaRPr lang="en-US" sz="1200" baseline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endParaRPr lang="en-US" sz="1200" baseline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endParaRPr lang="en-US" sz="1200" baseline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endParaRPr lang="en-US" sz="1200" baseline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endParaRPr lang="en-US" sz="1200" baseline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sz="2000" baseline="0">
                <a:solidFill>
                  <a:schemeClr val="bg1"/>
                </a:solidFill>
              </a:rPr>
              <a:t>Yale University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2"/>
          <p:cNvSpPr>
            <a:spLocks noChangeArrowheads="1"/>
          </p:cNvSpPr>
          <p:nvPr/>
        </p:nvSpPr>
        <p:spPr bwMode="auto">
          <a:xfrm>
            <a:off x="76200" y="150813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SynCAMs Fractionate as</a:t>
            </a:r>
          </a:p>
          <a:p>
            <a:pPr algn="ctr"/>
            <a:r>
              <a:rPr lang="en-US" sz="2800" baseline="0"/>
              <a:t>Synaptic Plasma Membrane Proteins</a:t>
            </a:r>
          </a:p>
        </p:txBody>
      </p:sp>
      <p:sp>
        <p:nvSpPr>
          <p:cNvPr id="168963" name="Line 3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8967" name="Rectangle 7"/>
          <p:cNvSpPr>
            <a:spLocks noChangeArrowheads="1"/>
          </p:cNvSpPr>
          <p:nvPr/>
        </p:nvSpPr>
        <p:spPr bwMode="auto">
          <a:xfrm>
            <a:off x="6948488" y="1989138"/>
            <a:ext cx="17637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baseline="0"/>
              <a:t>rat forebrain P9</a:t>
            </a:r>
          </a:p>
        </p:txBody>
      </p:sp>
      <p:pic>
        <p:nvPicPr>
          <p:cNvPr id="168968" name="Picture 8" descr="2005 Synaptic fractionation SynCAM 1-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25" y="1052513"/>
            <a:ext cx="3662363" cy="576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ChangeArrowheads="1"/>
          </p:cNvSpPr>
          <p:nvPr/>
        </p:nvSpPr>
        <p:spPr bwMode="auto">
          <a:xfrm>
            <a:off x="76200" y="150813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SynCAM Proteins are Prominent Components of</a:t>
            </a:r>
          </a:p>
          <a:p>
            <a:pPr algn="ctr"/>
            <a:r>
              <a:rPr lang="en-US" sz="2800" baseline="0"/>
              <a:t>Synaptic Plasma Membranes</a:t>
            </a:r>
          </a:p>
        </p:txBody>
      </p:sp>
      <p:sp>
        <p:nvSpPr>
          <p:cNvPr id="228355" name="Line 3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28357" name="Picture 5" descr="2005 Synaptic fractionation SynCAM 1-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052513"/>
            <a:ext cx="3662362" cy="576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8358" name="Rectangle 6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Adam Fogel</a:t>
            </a:r>
          </a:p>
        </p:txBody>
      </p:sp>
      <p:sp>
        <p:nvSpPr>
          <p:cNvPr id="228359" name="Line 7"/>
          <p:cNvSpPr>
            <a:spLocks noChangeShapeType="1"/>
          </p:cNvSpPr>
          <p:nvPr/>
        </p:nvSpPr>
        <p:spPr bwMode="auto">
          <a:xfrm>
            <a:off x="6257925" y="2708275"/>
            <a:ext cx="18430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8360" name="Rectangle 8"/>
          <p:cNvSpPr>
            <a:spLocks noChangeArrowheads="1"/>
          </p:cNvSpPr>
          <p:nvPr/>
        </p:nvSpPr>
        <p:spPr bwMode="auto">
          <a:xfrm>
            <a:off x="4860925" y="2798763"/>
            <a:ext cx="3455988" cy="120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35000"/>
              </a:lnSpc>
            </a:pPr>
            <a:r>
              <a:rPr lang="en-US" b="0" baseline="0"/>
              <a:t>SynCAM 1            </a:t>
            </a:r>
            <a:r>
              <a:rPr lang="en-US" sz="2400" b="0" baseline="30000"/>
              <a:t>1</a:t>
            </a:r>
            <a:r>
              <a:rPr lang="en-US" b="0" baseline="0"/>
              <a:t>/</a:t>
            </a:r>
            <a:r>
              <a:rPr lang="en-US" sz="2400" b="0" baseline="-4000"/>
              <a:t>180</a:t>
            </a:r>
          </a:p>
          <a:p>
            <a:pPr>
              <a:lnSpc>
                <a:spcPct val="135000"/>
              </a:lnSpc>
            </a:pPr>
            <a:r>
              <a:rPr lang="en-US" b="0" baseline="0"/>
              <a:t>SynCAM 2            </a:t>
            </a:r>
            <a:r>
              <a:rPr lang="en-US" sz="2400" b="0" baseline="30000"/>
              <a:t>1</a:t>
            </a:r>
            <a:r>
              <a:rPr lang="en-US" b="0" baseline="0"/>
              <a:t>/</a:t>
            </a:r>
            <a:r>
              <a:rPr lang="en-US" sz="2400" b="0" baseline="-4000"/>
              <a:t>300</a:t>
            </a:r>
          </a:p>
          <a:p>
            <a:pPr>
              <a:lnSpc>
                <a:spcPct val="135000"/>
              </a:lnSpc>
            </a:pPr>
            <a:r>
              <a:rPr lang="en-US" b="0" baseline="0"/>
              <a:t>SynCAM 3            </a:t>
            </a:r>
            <a:r>
              <a:rPr lang="en-US" sz="2400" b="0" baseline="30000"/>
              <a:t>1</a:t>
            </a:r>
            <a:r>
              <a:rPr lang="en-US" b="0" baseline="0"/>
              <a:t>/</a:t>
            </a:r>
            <a:r>
              <a:rPr lang="en-US" sz="2400" b="0" baseline="-4000"/>
              <a:t>1200</a:t>
            </a:r>
          </a:p>
        </p:txBody>
      </p:sp>
      <p:sp>
        <p:nvSpPr>
          <p:cNvPr id="228361" name="Rectangle 9"/>
          <p:cNvSpPr>
            <a:spLocks noChangeArrowheads="1"/>
          </p:cNvSpPr>
          <p:nvPr/>
        </p:nvSpPr>
        <p:spPr bwMode="auto">
          <a:xfrm>
            <a:off x="5938838" y="1730375"/>
            <a:ext cx="2592387" cy="83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35000"/>
              </a:lnSpc>
            </a:pPr>
            <a:r>
              <a:rPr lang="en-US" b="0" baseline="0"/>
              <a:t>fraction of total SPM protein in P15 forebrain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3" name="Rectangle 3"/>
          <p:cNvSpPr>
            <a:spLocks noChangeArrowheads="1"/>
          </p:cNvSpPr>
          <p:nvPr/>
        </p:nvSpPr>
        <p:spPr bwMode="auto">
          <a:xfrm>
            <a:off x="76200" y="150813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SynCAM Proteins Can Function as Homophilic</a:t>
            </a:r>
          </a:p>
          <a:p>
            <a:pPr algn="ctr"/>
            <a:r>
              <a:rPr lang="en-US" sz="2800" baseline="0"/>
              <a:t>Adhesion Molecules</a:t>
            </a:r>
          </a:p>
        </p:txBody>
      </p:sp>
      <p:sp>
        <p:nvSpPr>
          <p:cNvPr id="66565" name="Line 5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66567" name="Picture 7" descr="Untitled-1 cop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338" y="1265238"/>
            <a:ext cx="3878262" cy="5332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568" name="Rectangle 8"/>
          <p:cNvSpPr>
            <a:spLocks noChangeArrowheads="1"/>
          </p:cNvSpPr>
          <p:nvPr/>
        </p:nvSpPr>
        <p:spPr bwMode="auto">
          <a:xfrm>
            <a:off x="538163" y="1268413"/>
            <a:ext cx="2089150" cy="4211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baseline="0"/>
              <a:t>SynCAM 1, 2</a:t>
            </a:r>
          </a:p>
          <a:p>
            <a:r>
              <a:rPr lang="en-US" b="0" baseline="0"/>
              <a:t>and 3 interact homophilically</a:t>
            </a:r>
          </a:p>
          <a:p>
            <a:endParaRPr lang="en-US" b="0" baseline="0"/>
          </a:p>
          <a:p>
            <a:r>
              <a:rPr lang="en-US" b="0" baseline="0"/>
              <a:t>no evidence for string homophilic SynCAM 4 interactions</a:t>
            </a:r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r>
              <a:rPr lang="en-US" b="0" baseline="0"/>
              <a:t>   SynCAM-ECD    </a:t>
            </a:r>
          </a:p>
          <a:p>
            <a:r>
              <a:rPr lang="en-US" b="0" baseline="0"/>
              <a:t>   coated beads</a:t>
            </a:r>
          </a:p>
          <a:p>
            <a:endParaRPr lang="en-US" b="0" baseline="0"/>
          </a:p>
          <a:p>
            <a:r>
              <a:rPr lang="en-US" b="0" baseline="0"/>
              <a:t>   control beads</a:t>
            </a:r>
          </a:p>
        </p:txBody>
      </p:sp>
      <p:sp>
        <p:nvSpPr>
          <p:cNvPr id="66569" name="Oval 9"/>
          <p:cNvSpPr>
            <a:spLocks noChangeArrowheads="1"/>
          </p:cNvSpPr>
          <p:nvPr/>
        </p:nvSpPr>
        <p:spPr bwMode="auto">
          <a:xfrm>
            <a:off x="609600" y="5300663"/>
            <a:ext cx="73025" cy="71437"/>
          </a:xfrm>
          <a:prstGeom prst="ellipse">
            <a:avLst/>
          </a:prstGeom>
          <a:solidFill>
            <a:srgbClr val="0099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6570" name="Oval 10"/>
          <p:cNvSpPr>
            <a:spLocks noChangeArrowheads="1"/>
          </p:cNvSpPr>
          <p:nvPr/>
        </p:nvSpPr>
        <p:spPr bwMode="auto">
          <a:xfrm>
            <a:off x="611188" y="4437063"/>
            <a:ext cx="73025" cy="71437"/>
          </a:xfrm>
          <a:prstGeom prst="ellipse">
            <a:avLst/>
          </a:prstGeom>
          <a:solidFill>
            <a:srgbClr val="CC0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6571" name="Rectangle 11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Mike Akins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Rectangle 2"/>
          <p:cNvSpPr>
            <a:spLocks noChangeArrowheads="1"/>
          </p:cNvSpPr>
          <p:nvPr/>
        </p:nvSpPr>
        <p:spPr bwMode="auto">
          <a:xfrm>
            <a:off x="76200" y="150813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SynCAM Proteins Can Engage in Specific</a:t>
            </a:r>
          </a:p>
          <a:p>
            <a:pPr algn="ctr"/>
            <a:r>
              <a:rPr lang="en-US" sz="2800" baseline="0"/>
              <a:t>Heterophilic Interactions</a:t>
            </a:r>
          </a:p>
        </p:txBody>
      </p:sp>
      <p:sp>
        <p:nvSpPr>
          <p:cNvPr id="197635" name="Line 3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7644" name="Rectangle 12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Mike Akins</a:t>
            </a:r>
          </a:p>
        </p:txBody>
      </p:sp>
      <p:pic>
        <p:nvPicPr>
          <p:cNvPr id="197645" name="Picture 13" descr="200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268413"/>
            <a:ext cx="8496300" cy="482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7647" name="Rectangle 15"/>
          <p:cNvSpPr>
            <a:spLocks noChangeArrowheads="1"/>
          </p:cNvSpPr>
          <p:nvPr/>
        </p:nvSpPr>
        <p:spPr bwMode="auto">
          <a:xfrm>
            <a:off x="1403350" y="2781300"/>
            <a:ext cx="1368425" cy="719138"/>
          </a:xfrm>
          <a:prstGeom prst="rect">
            <a:avLst/>
          </a:prstGeom>
          <a:noFill/>
          <a:ln w="28575">
            <a:solidFill>
              <a:srgbClr val="8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>
              <a:solidFill>
                <a:srgbClr val="800000"/>
              </a:solidFill>
            </a:endParaRPr>
          </a:p>
        </p:txBody>
      </p:sp>
      <p:sp>
        <p:nvSpPr>
          <p:cNvPr id="197648" name="Rectangle 16"/>
          <p:cNvSpPr>
            <a:spLocks noChangeArrowheads="1"/>
          </p:cNvSpPr>
          <p:nvPr/>
        </p:nvSpPr>
        <p:spPr bwMode="auto">
          <a:xfrm>
            <a:off x="2843213" y="1989138"/>
            <a:ext cx="1368425" cy="719137"/>
          </a:xfrm>
          <a:prstGeom prst="rect">
            <a:avLst/>
          </a:prstGeom>
          <a:noFill/>
          <a:ln w="28575">
            <a:solidFill>
              <a:srgbClr val="8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>
              <a:solidFill>
                <a:srgbClr val="800000"/>
              </a:solidFill>
            </a:endParaRPr>
          </a:p>
        </p:txBody>
      </p:sp>
      <p:sp>
        <p:nvSpPr>
          <p:cNvPr id="197649" name="Rectangle 17"/>
          <p:cNvSpPr>
            <a:spLocks noChangeArrowheads="1"/>
          </p:cNvSpPr>
          <p:nvPr/>
        </p:nvSpPr>
        <p:spPr bwMode="auto">
          <a:xfrm>
            <a:off x="4356100" y="4365625"/>
            <a:ext cx="1368425" cy="719138"/>
          </a:xfrm>
          <a:prstGeom prst="rect">
            <a:avLst/>
          </a:prstGeom>
          <a:noFill/>
          <a:ln w="28575">
            <a:solidFill>
              <a:srgbClr val="8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>
              <a:solidFill>
                <a:srgbClr val="800000"/>
              </a:solidFill>
            </a:endParaRPr>
          </a:p>
        </p:txBody>
      </p:sp>
      <p:sp>
        <p:nvSpPr>
          <p:cNvPr id="197650" name="Rectangle 18"/>
          <p:cNvSpPr>
            <a:spLocks noChangeArrowheads="1"/>
          </p:cNvSpPr>
          <p:nvPr/>
        </p:nvSpPr>
        <p:spPr bwMode="auto">
          <a:xfrm>
            <a:off x="5795963" y="3573463"/>
            <a:ext cx="1368425" cy="719137"/>
          </a:xfrm>
          <a:prstGeom prst="rect">
            <a:avLst/>
          </a:prstGeom>
          <a:noFill/>
          <a:ln w="28575">
            <a:solidFill>
              <a:srgbClr val="8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>
              <a:solidFill>
                <a:srgbClr val="8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647" grpId="0" animBg="1"/>
      <p:bldP spid="197648" grpId="0" animBg="1"/>
      <p:bldP spid="197649" grpId="0" animBg="1"/>
      <p:bldP spid="19765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ChangeArrowheads="1"/>
          </p:cNvSpPr>
          <p:nvPr/>
        </p:nvSpPr>
        <p:spPr bwMode="auto">
          <a:xfrm>
            <a:off x="76200" y="150813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SynCAM Proteins Can Engage in Specific</a:t>
            </a:r>
          </a:p>
          <a:p>
            <a:pPr algn="ctr"/>
            <a:r>
              <a:rPr lang="en-US" sz="2800" baseline="0"/>
              <a:t>Heterophilic Interactions</a:t>
            </a:r>
          </a:p>
        </p:txBody>
      </p:sp>
      <p:sp>
        <p:nvSpPr>
          <p:cNvPr id="164867" name="Line 3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4868" name="Rectangle 4"/>
          <p:cNvSpPr>
            <a:spLocks noChangeArrowheads="1"/>
          </p:cNvSpPr>
          <p:nvPr/>
        </p:nvSpPr>
        <p:spPr bwMode="auto">
          <a:xfrm>
            <a:off x="6877050" y="6308725"/>
            <a:ext cx="20875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Adam Fogel</a:t>
            </a:r>
          </a:p>
        </p:txBody>
      </p:sp>
      <p:pic>
        <p:nvPicPr>
          <p:cNvPr id="164871" name="Picture 7" descr="Model ECD chromatograph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538" y="5229225"/>
            <a:ext cx="4767262" cy="95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4872" name="Picture 8" descr="2006 ECD binding SynCAM 2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" y="1628775"/>
            <a:ext cx="8813800" cy="314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2"/>
          <p:cNvSpPr>
            <a:spLocks noChangeArrowheads="1"/>
          </p:cNvSpPr>
          <p:nvPr/>
        </p:nvSpPr>
        <p:spPr bwMode="auto">
          <a:xfrm>
            <a:off x="76200" y="6350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Distinct SynCAM Expression in Hippocampus</a:t>
            </a:r>
          </a:p>
        </p:txBody>
      </p:sp>
      <p:sp>
        <p:nvSpPr>
          <p:cNvPr id="189443" name="Line 3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9454" name="Rectangle 14"/>
          <p:cNvSpPr>
            <a:spLocks noChangeArrowheads="1"/>
          </p:cNvSpPr>
          <p:nvPr/>
        </p:nvSpPr>
        <p:spPr bwMode="auto">
          <a:xfrm>
            <a:off x="1189038" y="981075"/>
            <a:ext cx="38877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i="1" baseline="0"/>
              <a:t>in situ</a:t>
            </a:r>
            <a:r>
              <a:rPr lang="en-US" b="0" baseline="0"/>
              <a:t> hybridizations at P15:</a:t>
            </a:r>
          </a:p>
        </p:txBody>
      </p:sp>
      <p:pic>
        <p:nvPicPr>
          <p:cNvPr id="189455" name="Picture 15" descr="200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450" y="1436688"/>
            <a:ext cx="6769100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9456" name="Rectangle 16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Mike Akins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48" name="Picture 12" descr="2005-08_graph_SC4_onl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3" y="2271713"/>
            <a:ext cx="3527425" cy="287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793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6858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SynCAM 4 Induces Presynaptic Specializations</a:t>
            </a:r>
            <a:endParaRPr lang="en-US" sz="2800" b="1" i="1">
              <a:solidFill>
                <a:schemeClr val="tx1"/>
              </a:solidFill>
            </a:endParaRPr>
          </a:p>
        </p:txBody>
      </p:sp>
      <p:sp>
        <p:nvSpPr>
          <p:cNvPr id="167939" name="Oval 3"/>
          <p:cNvSpPr>
            <a:spLocks noChangeArrowheads="1"/>
          </p:cNvSpPr>
          <p:nvPr/>
        </p:nvSpPr>
        <p:spPr bwMode="auto">
          <a:xfrm>
            <a:off x="3505200" y="2590800"/>
            <a:ext cx="5486400" cy="2057400"/>
          </a:xfrm>
          <a:prstGeom prst="ellips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7940" name="Line 4"/>
          <p:cNvSpPr>
            <a:spLocks noChangeShapeType="1"/>
          </p:cNvSpPr>
          <p:nvPr/>
        </p:nvSpPr>
        <p:spPr bwMode="auto">
          <a:xfrm>
            <a:off x="5180013" y="3876675"/>
            <a:ext cx="0" cy="15240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167941" name="Line 5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7943" name="Rectangle 7"/>
          <p:cNvSpPr>
            <a:spLocks noChangeArrowheads="1"/>
          </p:cNvSpPr>
          <p:nvPr/>
        </p:nvSpPr>
        <p:spPr bwMode="auto">
          <a:xfrm>
            <a:off x="7092950" y="6308725"/>
            <a:ext cx="18716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Mike Akins</a:t>
            </a:r>
          </a:p>
        </p:txBody>
      </p:sp>
      <p:sp>
        <p:nvSpPr>
          <p:cNvPr id="167946" name="Rectangle 10"/>
          <p:cNvSpPr>
            <a:spLocks noChangeArrowheads="1"/>
          </p:cNvSpPr>
          <p:nvPr/>
        </p:nvSpPr>
        <p:spPr bwMode="auto">
          <a:xfrm>
            <a:off x="6227763" y="2276475"/>
            <a:ext cx="5032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2000" b="0" baseline="0"/>
              <a:t>**</a:t>
            </a:r>
          </a:p>
        </p:txBody>
      </p:sp>
      <p:sp>
        <p:nvSpPr>
          <p:cNvPr id="167947" name="Rectangle 11"/>
          <p:cNvSpPr>
            <a:spLocks noChangeArrowheads="1"/>
          </p:cNvSpPr>
          <p:nvPr/>
        </p:nvSpPr>
        <p:spPr bwMode="auto">
          <a:xfrm>
            <a:off x="6657975" y="1989138"/>
            <a:ext cx="1008063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200" b="0" baseline="0"/>
              <a:t>p &lt; 0.01</a:t>
            </a:r>
          </a:p>
        </p:txBody>
      </p:sp>
      <p:pic>
        <p:nvPicPr>
          <p:cNvPr id="167949" name="Picture 13" descr="Fig4 Coculture SynCAM 4 colo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1773238"/>
            <a:ext cx="4056062" cy="378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6350"/>
            <a:ext cx="9067800" cy="6858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Synaptic Adhesion and Synaptogenesis: A Model</a:t>
            </a:r>
          </a:p>
        </p:txBody>
      </p:sp>
      <p:sp>
        <p:nvSpPr>
          <p:cNvPr id="158723" name="Line 3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58729" name="Picture 9" descr="Synapse 3D induction SynCAM Nx N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5" y="836613"/>
            <a:ext cx="5076825" cy="583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34950"/>
            <a:ext cx="8229600" cy="11430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Acknowledgements</a:t>
            </a:r>
          </a:p>
        </p:txBody>
      </p:sp>
      <p:sp>
        <p:nvSpPr>
          <p:cNvPr id="148483" name="Rectangle 3"/>
          <p:cNvSpPr>
            <a:spLocks noChangeArrowheads="1"/>
          </p:cNvSpPr>
          <p:nvPr/>
        </p:nvSpPr>
        <p:spPr bwMode="auto">
          <a:xfrm>
            <a:off x="5795963" y="1052513"/>
            <a:ext cx="2089150" cy="5041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baseline="0"/>
              <a:t>Mike Akins</a:t>
            </a:r>
          </a:p>
          <a:p>
            <a:pPr>
              <a:lnSpc>
                <a:spcPct val="120000"/>
              </a:lnSpc>
            </a:pPr>
            <a:r>
              <a:rPr lang="en-US" b="0" baseline="0"/>
              <a:t>Massimiliano Stagi</a:t>
            </a:r>
          </a:p>
          <a:p>
            <a:pPr>
              <a:lnSpc>
                <a:spcPct val="120000"/>
              </a:lnSpc>
            </a:pPr>
            <a:r>
              <a:rPr lang="en-US" baseline="0"/>
              <a:t>Adam Fogel</a:t>
            </a:r>
          </a:p>
          <a:p>
            <a:pPr>
              <a:lnSpc>
                <a:spcPct val="120000"/>
              </a:lnSpc>
            </a:pPr>
            <a:r>
              <a:rPr lang="en-US" b="0" baseline="0"/>
              <a:t>Elissa Robbins</a:t>
            </a:r>
          </a:p>
          <a:p>
            <a:pPr>
              <a:lnSpc>
                <a:spcPct val="120000"/>
              </a:lnSpc>
            </a:pPr>
            <a:r>
              <a:rPr lang="en-US" b="0" baseline="0"/>
              <a:t>Lisa Thomas</a:t>
            </a:r>
          </a:p>
          <a:p>
            <a:pPr>
              <a:lnSpc>
                <a:spcPct val="120000"/>
              </a:lnSpc>
            </a:pPr>
            <a:r>
              <a:rPr lang="en-US" b="0" baseline="0"/>
              <a:t>Yuling Lei</a:t>
            </a:r>
          </a:p>
          <a:p>
            <a:pPr>
              <a:lnSpc>
                <a:spcPct val="120000"/>
              </a:lnSpc>
            </a:pPr>
            <a:endParaRPr lang="en-US" sz="1400" b="0" baseline="0"/>
          </a:p>
          <a:p>
            <a:pPr>
              <a:lnSpc>
                <a:spcPct val="120000"/>
              </a:lnSpc>
            </a:pPr>
            <a:endParaRPr lang="en-US" sz="1400" b="0" baseline="0"/>
          </a:p>
          <a:p>
            <a:pPr>
              <a:lnSpc>
                <a:spcPct val="120000"/>
              </a:lnSpc>
            </a:pPr>
            <a:endParaRPr lang="en-US" b="0" baseline="0"/>
          </a:p>
          <a:p>
            <a:pPr>
              <a:lnSpc>
                <a:spcPct val="120000"/>
              </a:lnSpc>
            </a:pPr>
            <a:endParaRPr lang="en-US" b="0" baseline="0"/>
          </a:p>
          <a:p>
            <a:pPr>
              <a:lnSpc>
                <a:spcPct val="120000"/>
              </a:lnSpc>
            </a:pPr>
            <a:endParaRPr lang="en-US" b="0" baseline="0"/>
          </a:p>
          <a:p>
            <a:pPr>
              <a:lnSpc>
                <a:spcPct val="120000"/>
              </a:lnSpc>
            </a:pPr>
            <a:endParaRPr lang="en-US" b="0" baseline="0"/>
          </a:p>
          <a:p>
            <a:pPr>
              <a:lnSpc>
                <a:spcPct val="120000"/>
              </a:lnSpc>
            </a:pPr>
            <a:r>
              <a:rPr lang="en-US" b="0" baseline="0"/>
              <a:t>Ege T. Kavalali</a:t>
            </a:r>
          </a:p>
          <a:p>
            <a:pPr>
              <a:lnSpc>
                <a:spcPct val="120000"/>
              </a:lnSpc>
            </a:pPr>
            <a:r>
              <a:rPr lang="en-US" b="0" baseline="0"/>
              <a:t>    Yildirim Sara</a:t>
            </a:r>
          </a:p>
          <a:p>
            <a:pPr>
              <a:lnSpc>
                <a:spcPct val="120000"/>
              </a:lnSpc>
            </a:pPr>
            <a:endParaRPr lang="en-US" sz="800" b="0" baseline="0"/>
          </a:p>
          <a:p>
            <a:pPr>
              <a:lnSpc>
                <a:spcPct val="120000"/>
              </a:lnSpc>
            </a:pPr>
            <a:r>
              <a:rPr lang="en-US" b="0" baseline="0"/>
              <a:t>Thomas C. Südhof</a:t>
            </a:r>
          </a:p>
        </p:txBody>
      </p:sp>
      <p:sp>
        <p:nvSpPr>
          <p:cNvPr id="148484" name="Rectangle 4"/>
          <p:cNvSpPr>
            <a:spLocks noChangeArrowheads="1"/>
          </p:cNvSpPr>
          <p:nvPr/>
        </p:nvSpPr>
        <p:spPr bwMode="auto">
          <a:xfrm>
            <a:off x="136525" y="6088063"/>
            <a:ext cx="8832850" cy="69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b="0" i="1" baseline="0"/>
              <a:t>Funding Support:</a:t>
            </a:r>
          </a:p>
          <a:p>
            <a:pPr algn="ctr">
              <a:lnSpc>
                <a:spcPct val="110000"/>
              </a:lnSpc>
            </a:pPr>
            <a:r>
              <a:rPr lang="en-US" b="0" i="1" baseline="0"/>
              <a:t>NIH/NIDA RO1 DA018928, March of Dimes Foundation and The Brain Tumor Society</a:t>
            </a:r>
          </a:p>
        </p:txBody>
      </p:sp>
      <p:graphicFrame>
        <p:nvGraphicFramePr>
          <p:cNvPr id="148485" name="Object 5"/>
          <p:cNvGraphicFramePr>
            <a:graphicFrameLocks noChangeAspect="1"/>
          </p:cNvGraphicFramePr>
          <p:nvPr/>
        </p:nvGraphicFramePr>
        <p:xfrm>
          <a:off x="8031163" y="1196975"/>
          <a:ext cx="862012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03" name="Image" r:id="rId3" imgW="1828804" imgH="2286005" progId="Photoshop.Image.6">
                  <p:embed/>
                </p:oleObj>
              </mc:Choice>
              <mc:Fallback>
                <p:oleObj name="Image" r:id="rId3" imgW="1828804" imgH="2286005" progId="Photoshop.Image.6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31163" y="1196975"/>
                        <a:ext cx="862012" cy="1079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86" name="Line 6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148489" name="Object 9"/>
          <p:cNvGraphicFramePr>
            <a:graphicFrameLocks noChangeAspect="1"/>
          </p:cNvGraphicFramePr>
          <p:nvPr/>
        </p:nvGraphicFramePr>
        <p:xfrm>
          <a:off x="5867400" y="4451350"/>
          <a:ext cx="16764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04" name="Image" r:id="rId5" imgW="1473016" imgH="304547" progId="Photoshop.Image.6">
                  <p:embed/>
                </p:oleObj>
              </mc:Choice>
              <mc:Fallback>
                <p:oleObj name="Image" r:id="rId5" imgW="1473016" imgH="304547" progId="Photoshop.Image.6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67400" y="4451350"/>
                        <a:ext cx="1676400" cy="346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490" name="Object 10"/>
          <p:cNvGraphicFramePr>
            <a:graphicFrameLocks noChangeAspect="1"/>
          </p:cNvGraphicFramePr>
          <p:nvPr/>
        </p:nvGraphicFramePr>
        <p:xfrm>
          <a:off x="5895975" y="4724400"/>
          <a:ext cx="2997200" cy="184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05" name="Image" r:id="rId7" imgW="4939683" imgH="304547" progId="Photoshop.Image.6">
                  <p:embed/>
                </p:oleObj>
              </mc:Choice>
              <mc:Fallback>
                <p:oleObj name="Image" r:id="rId7" imgW="4939683" imgH="304547" progId="Photoshop.Image.6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95975" y="4724400"/>
                        <a:ext cx="2997200" cy="184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8495" name="Picture 15" descr="5111_adj_small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052513"/>
            <a:ext cx="5400675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8497" name="Object 17"/>
          <p:cNvGraphicFramePr>
            <a:graphicFrameLocks noChangeAspect="1"/>
          </p:cNvGraphicFramePr>
          <p:nvPr>
            <p:ph idx="1"/>
          </p:nvPr>
        </p:nvGraphicFramePr>
        <p:xfrm>
          <a:off x="5868988" y="3500438"/>
          <a:ext cx="3024187" cy="557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06" name="Image" r:id="rId10" imgW="4838095" imgH="888889" progId="Photoshop.Image.6">
                  <p:embed/>
                </p:oleObj>
              </mc:Choice>
              <mc:Fallback>
                <p:oleObj name="Image" r:id="rId10" imgW="4838095" imgH="888889" progId="Photoshop.Image.6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68988" y="3500438"/>
                        <a:ext cx="3024187" cy="557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/>
          <p:cNvSpPr>
            <a:spLocks noChangeArrowheads="1"/>
          </p:cNvSpPr>
          <p:nvPr/>
        </p:nvSpPr>
        <p:spPr bwMode="auto">
          <a:xfrm>
            <a:off x="76200" y="6350"/>
            <a:ext cx="9067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2800" baseline="0"/>
              <a:t>Synaptogenesis is Key to the Developing Brain</a:t>
            </a:r>
          </a:p>
        </p:txBody>
      </p:sp>
      <p:sp>
        <p:nvSpPr>
          <p:cNvPr id="230403" name="Line 3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30404" name="Picture 4" descr="Synapse Model Spacek&amp;Harris cop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630363"/>
            <a:ext cx="35306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405" name="Rectangle 5"/>
          <p:cNvSpPr>
            <a:spLocks noChangeArrowheads="1"/>
          </p:cNvSpPr>
          <p:nvPr/>
        </p:nvSpPr>
        <p:spPr bwMode="auto">
          <a:xfrm>
            <a:off x="785813" y="4999038"/>
            <a:ext cx="2311400" cy="51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400" b="0" baseline="0"/>
              <a:t>Spacek and Harris (1998)</a:t>
            </a:r>
          </a:p>
          <a:p>
            <a:r>
              <a:rPr lang="en-US" sz="1400" b="0" baseline="0"/>
              <a:t>J Comp Neurol. 393:58-68.</a:t>
            </a:r>
          </a:p>
        </p:txBody>
      </p:sp>
      <p:pic>
        <p:nvPicPr>
          <p:cNvPr id="230406" name="Picture 6" descr="Synaptogenesis developmen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175" y="1887538"/>
            <a:ext cx="5040313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6858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Molecular Complexes of the Synaptic Cleft</a:t>
            </a:r>
          </a:p>
        </p:txBody>
      </p:sp>
      <p:graphicFrame>
        <p:nvGraphicFramePr>
          <p:cNvPr id="232451" name="Object 3"/>
          <p:cNvGraphicFramePr>
            <a:graphicFrameLocks noChangeAspect="1"/>
          </p:cNvGraphicFramePr>
          <p:nvPr/>
        </p:nvGraphicFramePr>
        <p:xfrm>
          <a:off x="762000" y="1295400"/>
          <a:ext cx="7456488" cy="3719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2457" name="Image" r:id="rId5" imgW="4549476" imgH="2270188" progId="Photoshop.Image.6">
                  <p:embed/>
                </p:oleObj>
              </mc:Choice>
              <mc:Fallback>
                <p:oleObj name="Image" r:id="rId5" imgW="4549476" imgH="2270188" progId="Photoshop.Image.6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295400"/>
                        <a:ext cx="7456488" cy="3719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2452" name="Rectangle 4"/>
          <p:cNvSpPr>
            <a:spLocks noChangeArrowheads="1"/>
          </p:cNvSpPr>
          <p:nvPr/>
        </p:nvSpPr>
        <p:spPr bwMode="auto">
          <a:xfrm>
            <a:off x="685800" y="5305425"/>
            <a:ext cx="80772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Aft>
                <a:spcPct val="50000"/>
              </a:spcAft>
            </a:pPr>
            <a:r>
              <a:rPr lang="en-US" baseline="0"/>
              <a:t>●</a:t>
            </a:r>
            <a:r>
              <a:rPr lang="en-US" b="0" baseline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b="0" baseline="0"/>
              <a:t>extensive connections along the cleft form a highly connected structure</a:t>
            </a:r>
          </a:p>
        </p:txBody>
      </p:sp>
      <p:sp>
        <p:nvSpPr>
          <p:cNvPr id="232453" name="Rectangle 5"/>
          <p:cNvSpPr>
            <a:spLocks noChangeArrowheads="1"/>
          </p:cNvSpPr>
          <p:nvPr/>
        </p:nvSpPr>
        <p:spPr bwMode="auto">
          <a:xfrm>
            <a:off x="4716463" y="4748213"/>
            <a:ext cx="38163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600" b="0" baseline="0"/>
              <a:t>Lucic et al. (2005) Structure 13:423-34.</a:t>
            </a:r>
          </a:p>
        </p:txBody>
      </p:sp>
      <p:sp>
        <p:nvSpPr>
          <p:cNvPr id="232454" name="Rectangle 6"/>
          <p:cNvSpPr>
            <a:spLocks noChangeArrowheads="1"/>
          </p:cNvSpPr>
          <p:nvPr/>
        </p:nvSpPr>
        <p:spPr bwMode="auto">
          <a:xfrm>
            <a:off x="684213" y="5589588"/>
            <a:ext cx="7920037" cy="75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baseline="0"/>
              <a:t>● </a:t>
            </a:r>
            <a:r>
              <a:rPr lang="en-US" b="0" baseline="0"/>
              <a:t>dimensions of pre- and postsynaptic specialization are tightly correlated</a:t>
            </a:r>
          </a:p>
          <a:p>
            <a:pPr>
              <a:lnSpc>
                <a:spcPct val="120000"/>
              </a:lnSpc>
            </a:pPr>
            <a:r>
              <a:rPr lang="en-US" baseline="0"/>
              <a:t>●</a:t>
            </a:r>
            <a:r>
              <a:rPr lang="en-US" b="0" baseline="0"/>
              <a:t> width of synaptic cleft is even</a:t>
            </a:r>
          </a:p>
        </p:txBody>
      </p:sp>
      <p:sp>
        <p:nvSpPr>
          <p:cNvPr id="232455" name="Line 7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45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6858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Adhesion Systems at the Developing Synaptic Cleft</a:t>
            </a:r>
          </a:p>
        </p:txBody>
      </p:sp>
      <p:sp>
        <p:nvSpPr>
          <p:cNvPr id="18461" name="Line 29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8471" name="Picture 39" descr="Synapse 2D SynCAM NL NGL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854200"/>
            <a:ext cx="8893175" cy="3084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685800"/>
          </a:xfrm>
        </p:spPr>
        <p:txBody>
          <a:bodyPr/>
          <a:lstStyle/>
          <a:p>
            <a:r>
              <a:rPr lang="en-US" sz="3200" b="1">
                <a:solidFill>
                  <a:schemeClr val="tx1"/>
                </a:solidFill>
              </a:rPr>
              <a:t>SynCAM 1 Mediates Homophilic Adhesion</a:t>
            </a:r>
          </a:p>
        </p:txBody>
      </p:sp>
      <p:sp>
        <p:nvSpPr>
          <p:cNvPr id="244739" name="Line 3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44740" name="Picture 4" descr="untitl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63" y="1052513"/>
            <a:ext cx="7235825" cy="4600575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44741" name="Rectangle 5"/>
          <p:cNvSpPr>
            <a:spLocks noChangeArrowheads="1"/>
          </p:cNvSpPr>
          <p:nvPr/>
        </p:nvSpPr>
        <p:spPr bwMode="auto">
          <a:xfrm>
            <a:off x="179388" y="5451475"/>
            <a:ext cx="25209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baseline="0">
                <a:solidFill>
                  <a:srgbClr val="FF0000"/>
                </a:solidFill>
              </a:rPr>
              <a:t>red: SynCAM 1-cherry</a:t>
            </a:r>
          </a:p>
          <a:p>
            <a:r>
              <a:rPr lang="en-US" b="0" baseline="0">
                <a:solidFill>
                  <a:srgbClr val="008000"/>
                </a:solidFill>
              </a:rPr>
              <a:t>green: soluble GFP</a:t>
            </a:r>
          </a:p>
        </p:txBody>
      </p:sp>
      <p:sp>
        <p:nvSpPr>
          <p:cNvPr id="244742" name="Rectangle 6"/>
          <p:cNvSpPr>
            <a:spLocks noChangeArrowheads="1"/>
          </p:cNvSpPr>
          <p:nvPr/>
        </p:nvSpPr>
        <p:spPr bwMode="auto">
          <a:xfrm>
            <a:off x="6732588" y="6308725"/>
            <a:ext cx="223202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Massimiliano Stagi</a:t>
            </a:r>
          </a:p>
        </p:txBody>
      </p:sp>
      <p:sp>
        <p:nvSpPr>
          <p:cNvPr id="244743" name="Rectangle 7"/>
          <p:cNvSpPr>
            <a:spLocks noChangeArrowheads="1"/>
          </p:cNvSpPr>
          <p:nvPr/>
        </p:nvSpPr>
        <p:spPr bwMode="auto">
          <a:xfrm>
            <a:off x="179388" y="981075"/>
            <a:ext cx="28797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baseline="0"/>
              <a:t>heterologous expression of SynCAM 1 in COS cells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50813"/>
            <a:ext cx="9144000" cy="6858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SynCAM 1 Recruits Scaffolding Molecules to Sites of Homophilic Adhesion</a:t>
            </a:r>
          </a:p>
        </p:txBody>
      </p:sp>
      <p:sp>
        <p:nvSpPr>
          <p:cNvPr id="239621" name="Rectangle 5"/>
          <p:cNvSpPr>
            <a:spLocks noChangeArrowheads="1"/>
          </p:cNvSpPr>
          <p:nvPr/>
        </p:nvSpPr>
        <p:spPr bwMode="auto">
          <a:xfrm>
            <a:off x="4643438" y="1484313"/>
            <a:ext cx="1801812" cy="915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baseline="0"/>
              <a:t>heterologous expression in COS cells</a:t>
            </a:r>
            <a:endParaRPr lang="en-US" b="0" baseline="0">
              <a:solidFill>
                <a:srgbClr val="008000"/>
              </a:solidFill>
            </a:endParaRPr>
          </a:p>
        </p:txBody>
      </p:sp>
      <p:sp>
        <p:nvSpPr>
          <p:cNvPr id="239622" name="Rectangle 6"/>
          <p:cNvSpPr>
            <a:spLocks noChangeArrowheads="1"/>
          </p:cNvSpPr>
          <p:nvPr/>
        </p:nvSpPr>
        <p:spPr bwMode="auto">
          <a:xfrm>
            <a:off x="6732588" y="6308725"/>
            <a:ext cx="223202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Massimiliano Stagi</a:t>
            </a:r>
          </a:p>
        </p:txBody>
      </p:sp>
      <p:pic>
        <p:nvPicPr>
          <p:cNvPr id="239635" name="Picture 19" descr="CASK alon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519238"/>
            <a:ext cx="1944688" cy="116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9641" name="Picture 25" descr="1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413" y="1528763"/>
            <a:ext cx="1951037" cy="195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9642" name="Line 26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9647" name="Rectangle 31"/>
          <p:cNvSpPr>
            <a:spLocks noChangeArrowheads="1"/>
          </p:cNvSpPr>
          <p:nvPr/>
        </p:nvSpPr>
        <p:spPr bwMode="auto">
          <a:xfrm>
            <a:off x="2339975" y="3487738"/>
            <a:ext cx="14414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baseline="0">
                <a:solidFill>
                  <a:srgbClr val="008000"/>
                </a:solidFill>
              </a:rPr>
              <a:t>green:</a:t>
            </a:r>
          </a:p>
          <a:p>
            <a:r>
              <a:rPr lang="en-US" b="0" baseline="0">
                <a:solidFill>
                  <a:srgbClr val="008000"/>
                </a:solidFill>
              </a:rPr>
              <a:t>GFP-CASK</a:t>
            </a:r>
          </a:p>
        </p:txBody>
      </p:sp>
      <p:grpSp>
        <p:nvGrpSpPr>
          <p:cNvPr id="239652" name="Group 36"/>
          <p:cNvGrpSpPr>
            <a:grpSpLocks/>
          </p:cNvGrpSpPr>
          <p:nvPr/>
        </p:nvGrpSpPr>
        <p:grpSpPr bwMode="auto">
          <a:xfrm>
            <a:off x="323850" y="3905250"/>
            <a:ext cx="8207375" cy="2665413"/>
            <a:chOff x="204" y="2337"/>
            <a:chExt cx="5170" cy="1679"/>
          </a:xfrm>
        </p:grpSpPr>
        <p:sp>
          <p:nvSpPr>
            <p:cNvPr id="239643" name="Rectangle 27"/>
            <p:cNvSpPr>
              <a:spLocks noChangeArrowheads="1"/>
            </p:cNvSpPr>
            <p:nvPr/>
          </p:nvSpPr>
          <p:spPr bwMode="auto">
            <a:xfrm>
              <a:off x="1519" y="3612"/>
              <a:ext cx="90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b="0" baseline="0">
                  <a:solidFill>
                    <a:srgbClr val="008000"/>
                  </a:solidFill>
                </a:rPr>
                <a:t>green:</a:t>
              </a:r>
            </a:p>
            <a:p>
              <a:r>
                <a:rPr lang="en-US" b="0" baseline="0">
                  <a:solidFill>
                    <a:srgbClr val="008000"/>
                  </a:solidFill>
                </a:rPr>
                <a:t>GFP-CASK</a:t>
              </a:r>
            </a:p>
          </p:txBody>
        </p:sp>
        <p:pic>
          <p:nvPicPr>
            <p:cNvPr id="239638" name="Picture 22" descr="2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0" y="2341"/>
              <a:ext cx="1229" cy="12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9639" name="Picture 23" descr="3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45" y="2341"/>
              <a:ext cx="1229" cy="12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9640" name="Picture 24" descr="1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19" y="2337"/>
              <a:ext cx="1229" cy="12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9644" name="Rectangle 28"/>
            <p:cNvSpPr>
              <a:spLocks noChangeArrowheads="1"/>
            </p:cNvSpPr>
            <p:nvPr/>
          </p:nvSpPr>
          <p:spPr bwMode="auto">
            <a:xfrm>
              <a:off x="2834" y="3612"/>
              <a:ext cx="127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b="0" baseline="0">
                  <a:solidFill>
                    <a:srgbClr val="FF0000"/>
                  </a:solidFill>
                </a:rPr>
                <a:t>red:</a:t>
              </a:r>
            </a:p>
            <a:p>
              <a:r>
                <a:rPr lang="en-US" b="0" baseline="0">
                  <a:solidFill>
                    <a:srgbClr val="FF0000"/>
                  </a:solidFill>
                </a:rPr>
                <a:t>SynCAM 1-cherry</a:t>
              </a:r>
              <a:endParaRPr lang="en-US" b="0" baseline="0">
                <a:solidFill>
                  <a:srgbClr val="008000"/>
                </a:solidFill>
              </a:endParaRPr>
            </a:p>
          </p:txBody>
        </p:sp>
        <p:sp>
          <p:nvSpPr>
            <p:cNvPr id="239645" name="Rectangle 29"/>
            <p:cNvSpPr>
              <a:spLocks noChangeArrowheads="1"/>
            </p:cNvSpPr>
            <p:nvPr/>
          </p:nvSpPr>
          <p:spPr bwMode="auto">
            <a:xfrm>
              <a:off x="4150" y="3612"/>
              <a:ext cx="68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b="0" baseline="0">
                  <a:solidFill>
                    <a:srgbClr val="FF9900"/>
                  </a:solidFill>
                </a:rPr>
                <a:t>overlay</a:t>
              </a:r>
            </a:p>
          </p:txBody>
        </p:sp>
        <p:pic>
          <p:nvPicPr>
            <p:cNvPr id="239651" name="Picture 35" descr="CASK and SynCAM dimer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" y="2341"/>
              <a:ext cx="1225" cy="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64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-107950" y="150813"/>
            <a:ext cx="9504363" cy="6858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SynCAM 1 Potentiates Excitatory Transmission in Hippocampal Neurons</a:t>
            </a:r>
          </a:p>
        </p:txBody>
      </p:sp>
      <p:pic>
        <p:nvPicPr>
          <p:cNvPr id="37891" name="Picture 3" descr="SC exc in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963" y="1905000"/>
            <a:ext cx="4276725" cy="382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895" name="Rectangle 7"/>
          <p:cNvSpPr>
            <a:spLocks noChangeArrowheads="1"/>
          </p:cNvSpPr>
          <p:nvPr/>
        </p:nvSpPr>
        <p:spPr bwMode="auto">
          <a:xfrm>
            <a:off x="5867400" y="6308725"/>
            <a:ext cx="309721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/>
            <a:r>
              <a:rPr lang="en-US" sz="1600" b="0" baseline="0"/>
              <a:t>Yildirim Sara and Ege Kavalali</a:t>
            </a:r>
          </a:p>
        </p:txBody>
      </p:sp>
      <p:pic>
        <p:nvPicPr>
          <p:cNvPr id="37897" name="Picture 9" descr="Neuronal cultur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412875"/>
            <a:ext cx="2016125" cy="86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899" name="AutoShape 11"/>
          <p:cNvSpPr>
            <a:spLocks noChangeArrowheads="1"/>
          </p:cNvSpPr>
          <p:nvPr/>
        </p:nvSpPr>
        <p:spPr bwMode="auto">
          <a:xfrm flipH="1">
            <a:off x="1258888" y="1339850"/>
            <a:ext cx="288925" cy="504825"/>
          </a:xfrm>
          <a:prstGeom prst="lightningBolt">
            <a:avLst/>
          </a:prstGeom>
          <a:solidFill>
            <a:srgbClr val="CC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900" name="Line 12"/>
          <p:cNvSpPr>
            <a:spLocks noChangeShapeType="1"/>
          </p:cNvSpPr>
          <p:nvPr/>
        </p:nvSpPr>
        <p:spPr bwMode="auto">
          <a:xfrm>
            <a:off x="0" y="981075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685800"/>
          </a:xfrm>
        </p:spPr>
        <p:txBody>
          <a:bodyPr/>
          <a:lstStyle/>
          <a:p>
            <a:r>
              <a:rPr lang="en-US" sz="2800" b="1">
                <a:solidFill>
                  <a:schemeClr val="tx1"/>
                </a:solidFill>
              </a:rPr>
              <a:t>Induction of Synaptic Specializations in Co-Cultures</a:t>
            </a:r>
            <a:endParaRPr lang="en-US" sz="2800" b="1" i="1">
              <a:solidFill>
                <a:schemeClr val="tx1"/>
              </a:solidFill>
            </a:endParaRPr>
          </a:p>
        </p:txBody>
      </p:sp>
      <p:sp>
        <p:nvSpPr>
          <p:cNvPr id="22531" name="Rectangle 3"/>
          <p:cNvSpPr>
            <a:spLocks noChangeArrowheads="1"/>
          </p:cNvSpPr>
          <p:nvPr/>
        </p:nvSpPr>
        <p:spPr bwMode="auto">
          <a:xfrm>
            <a:off x="304800" y="1752600"/>
            <a:ext cx="3276600" cy="4486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b="0" baseline="0"/>
              <a:t>epithelial-like HEK293</a:t>
            </a:r>
          </a:p>
          <a:p>
            <a:r>
              <a:rPr lang="en-US" b="0" baseline="0"/>
              <a:t>cells expressing both</a:t>
            </a:r>
          </a:p>
          <a:p>
            <a:r>
              <a:rPr lang="en-US" b="0" baseline="0"/>
              <a:t>SynCAM 1 and ECFP</a:t>
            </a:r>
          </a:p>
          <a:p>
            <a:r>
              <a:rPr lang="en-US" b="0" baseline="0"/>
              <a:t>are seeded atop</a:t>
            </a:r>
          </a:p>
          <a:p>
            <a:r>
              <a:rPr lang="en-US" b="0" baseline="0"/>
              <a:t>hippocampal neurons</a:t>
            </a:r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endParaRPr lang="en-US" b="0" baseline="0"/>
          </a:p>
          <a:p>
            <a:r>
              <a:rPr lang="en-US" b="0" baseline="0"/>
              <a:t>after 1-2 days </a:t>
            </a:r>
            <a:r>
              <a:rPr lang="en-US" b="0" i="1" baseline="0"/>
              <a:t>in vitro</a:t>
            </a:r>
            <a:r>
              <a:rPr lang="en-US" b="0" baseline="0"/>
              <a:t>,</a:t>
            </a:r>
          </a:p>
          <a:p>
            <a:r>
              <a:rPr lang="en-US" b="0" baseline="0"/>
              <a:t>the co-cultures are analyzed for the formation of specializations containing presynaptic markers on the surface of the HEK293 cells</a:t>
            </a:r>
          </a:p>
        </p:txBody>
      </p:sp>
      <p:sp>
        <p:nvSpPr>
          <p:cNvPr id="22532" name="Oval 4"/>
          <p:cNvSpPr>
            <a:spLocks noChangeArrowheads="1"/>
          </p:cNvSpPr>
          <p:nvPr/>
        </p:nvSpPr>
        <p:spPr bwMode="auto">
          <a:xfrm>
            <a:off x="3505200" y="2590800"/>
            <a:ext cx="5486400" cy="2057400"/>
          </a:xfrm>
          <a:prstGeom prst="ellips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3" name="Line 5"/>
          <p:cNvSpPr>
            <a:spLocks noChangeShapeType="1"/>
          </p:cNvSpPr>
          <p:nvPr/>
        </p:nvSpPr>
        <p:spPr bwMode="auto">
          <a:xfrm>
            <a:off x="3352800" y="3962400"/>
            <a:ext cx="0" cy="15240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pic>
        <p:nvPicPr>
          <p:cNvPr id="22534" name="Picture 6" descr="Coculture assay color II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09800"/>
            <a:ext cx="5867400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535" name="Line 7"/>
          <p:cNvSpPr>
            <a:spLocks noChangeShapeType="1"/>
          </p:cNvSpPr>
          <p:nvPr/>
        </p:nvSpPr>
        <p:spPr bwMode="auto">
          <a:xfrm>
            <a:off x="0" y="692150"/>
            <a:ext cx="9144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537" name="AutoShape 9"/>
          <p:cNvSpPr>
            <a:spLocks noChangeArrowheads="1"/>
          </p:cNvSpPr>
          <p:nvPr/>
        </p:nvSpPr>
        <p:spPr bwMode="auto">
          <a:xfrm>
            <a:off x="6443663" y="3429000"/>
            <a:ext cx="2087562" cy="792163"/>
          </a:xfrm>
          <a:prstGeom prst="parallelogram">
            <a:avLst>
              <a:gd name="adj" fmla="val 65882"/>
            </a:avLst>
          </a:prstGeom>
          <a:noFill/>
          <a:ln w="19050">
            <a:solidFill>
              <a:srgbClr val="8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8" name="AutoShape 10"/>
          <p:cNvSpPr>
            <a:spLocks noChangeArrowheads="1"/>
          </p:cNvSpPr>
          <p:nvPr/>
        </p:nvSpPr>
        <p:spPr bwMode="auto">
          <a:xfrm>
            <a:off x="6443663" y="3429000"/>
            <a:ext cx="2087562" cy="792163"/>
          </a:xfrm>
          <a:prstGeom prst="parallelogram">
            <a:avLst>
              <a:gd name="adj" fmla="val 65882"/>
            </a:avLst>
          </a:prstGeom>
          <a:noFill/>
          <a:ln w="19050">
            <a:solidFill>
              <a:srgbClr val="8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3.7037E-7 L 0.00035 -0.0208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25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10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7" grpId="0" animBg="1"/>
      <p:bldP spid="22538" grpId="0" animBg="1"/>
      <p:bldP spid="22538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4.4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23028</TotalTime>
  <Words>535</Words>
  <Application>Microsoft Office PowerPoint</Application>
  <PresentationFormat>On-screen Show (4:3)</PresentationFormat>
  <Paragraphs>172</Paragraphs>
  <Slides>28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Times New Roman</vt:lpstr>
      <vt:lpstr>Arial Unicode MS</vt:lpstr>
      <vt:lpstr>Default Design</vt:lpstr>
      <vt:lpstr>Office Theme</vt:lpstr>
      <vt:lpstr>Adobe Photoshop Image</vt:lpstr>
      <vt:lpstr>[Secret Project]   detailed_design.pptx</vt:lpstr>
      <vt:lpstr>PowerPoint Presentation</vt:lpstr>
      <vt:lpstr>PowerPoint Presentation</vt:lpstr>
      <vt:lpstr>Molecular Complexes of the Synaptic Cleft</vt:lpstr>
      <vt:lpstr>Adhesion Systems at the Developing Synaptic Cleft</vt:lpstr>
      <vt:lpstr>SynCAM 1 Mediates Homophilic Adhesion</vt:lpstr>
      <vt:lpstr>SynCAM 1 Recruits Scaffolding Molecules to Sites of Homophilic Adhesion</vt:lpstr>
      <vt:lpstr>SynCAM 1 Potentiates Excitatory Transmission in Hippocampal Neurons</vt:lpstr>
      <vt:lpstr>Induction of Synaptic Specializations in Co-Cultures</vt:lpstr>
      <vt:lpstr>SynCAM 1 Induces Presynaptic Specializations</vt:lpstr>
      <vt:lpstr>SynCAM 1 and Neuroligin Induce Presynaptic Terminals with Functional SV Recycling</vt:lpstr>
      <vt:lpstr>Reconstitution of Synaptic Transmission with SynCAM 1 and GluR2</vt:lpstr>
      <vt:lpstr>Sequence Alignment of SynCAM Family Members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SynCAM 4 Induces Presynaptic Specializations</vt:lpstr>
      <vt:lpstr>Synaptic Adhesion and Synaptogenesis: A Model</vt:lpstr>
      <vt:lpstr>Acknowledgements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[secret_project]_detailed_design</dc:title>
  <dc:creator>company</dc:creator>
  <cp:lastModifiedBy>company</cp:lastModifiedBy>
  <cp:revision>161</cp:revision>
  <dcterms:created xsi:type="dcterms:W3CDTF">2005-12-03T16:53:25Z</dcterms:created>
  <dcterms:modified xsi:type="dcterms:W3CDTF">2014-12-16T16:10:25Z</dcterms:modified>
</cp:coreProperties>
</file>

<file path=docProps/thumbnail.jpeg>
</file>